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15"/>
  </p:handoutMasterIdLst>
  <p:sldIdLst>
    <p:sldId id="463" r:id="rId3"/>
    <p:sldId id="460" r:id="rId5"/>
    <p:sldId id="465" r:id="rId6"/>
    <p:sldId id="466" r:id="rId7"/>
    <p:sldId id="467" r:id="rId8"/>
    <p:sldId id="469" r:id="rId9"/>
    <p:sldId id="470" r:id="rId10"/>
    <p:sldId id="471" r:id="rId11"/>
    <p:sldId id="472" r:id="rId12"/>
    <p:sldId id="473" r:id="rId13"/>
    <p:sldId id="474" r:id="rId14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60A9F"/>
    <a:srgbClr val="0000CC"/>
    <a:srgbClr val="90208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snapVertSplitter="1" vertBarState="minimized" horzBarState="maximized">
    <p:restoredLeft sz="15620"/>
    <p:restoredTop sz="94660"/>
  </p:normalViewPr>
  <p:slideViewPr>
    <p:cSldViewPr>
      <p:cViewPr>
        <p:scale>
          <a:sx n="73" d="100"/>
          <a:sy n="73" d="100"/>
        </p:scale>
        <p:origin x="-2004" y="-426"/>
      </p:cViewPr>
      <p:guideLst>
        <p:guide orient="horz" pos="1996"/>
        <p:guide pos="2778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8" d="100"/>
          <a:sy n="78" d="100"/>
        </p:scale>
        <p:origin x="-3246" y="-102"/>
      </p:cViewPr>
      <p:guideLst>
        <p:guide orient="horz" pos="2662"/>
        <p:guide pos="2083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8" Type="http://schemas.openxmlformats.org/officeDocument/2006/relationships/tableStyles" Target="tableStyles.xml"/><Relationship Id="rId17" Type="http://schemas.openxmlformats.org/officeDocument/2006/relationships/viewProps" Target="viewProps.xml"/><Relationship Id="rId16" Type="http://schemas.openxmlformats.org/officeDocument/2006/relationships/presProps" Target="presProps.xml"/><Relationship Id="rId15" Type="http://schemas.openxmlformats.org/officeDocument/2006/relationships/handoutMaster" Target="handoutMasters/handoutMaster1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haroni" panose="02010803020104030203" charset="0"/>
              </a:defRPr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haroni" panose="02010803020104030203" charset="0"/>
              </a:defRPr>
            </a:lvl1pPr>
          </a:lstStyle>
          <a:p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haroni" panose="02010803020104030203" charset="0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haroni" panose="02010803020104030203" charset="0"/>
              </a:defRPr>
            </a:lvl1pPr>
          </a:lstStyle>
          <a:p>
            <a:fld id="{126FEB5E-BC6D-41BE-BB09-784541D8D480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Aharoni" panose="02010803020104030203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Aharoni" panose="02010803020104030203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Aharoni" panose="02010803020104030203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Aharoni" panose="02010803020104030203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Aharoni" panose="02010803020104030203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blinds/>
  </p:transition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blinds/>
  </p:transition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blinds/>
  </p:transition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blinds/>
  </p:transition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blinds/>
  </p:transition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blinds/>
  </p:transition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1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1" y="2505075"/>
            <a:ext cx="3868340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blinds/>
  </p:transition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blinds/>
  </p:transition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27340-2293-49D2-96F1-6E7BF0C8FD9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blinds/>
  </p:transition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blinds/>
  </p:transition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blinds/>
  </p:transition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ctr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Rectangl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Rectangle 4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>
              <a:defRPr sz="1400"/>
            </a:lvl1pPr>
          </a:lstStyle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1029" name="Rectangle 5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 algn="ctr">
              <a:defRPr sz="1400"/>
            </a:lvl1pPr>
          </a:lstStyle>
          <a:p>
            <a:pPr lvl="0" eaLnBrk="1" hangingPunct="1"/>
            <a:endParaRPr lang="zh-CN" altLang="en-US" dirty="0"/>
          </a:p>
        </p:txBody>
      </p:sp>
      <p:sp>
        <p:nvSpPr>
          <p:cNvPr id="1030" name="Rectangle 6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 algn="r">
              <a:defRPr sz="1400"/>
            </a:lvl1pPr>
          </a:lstStyle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blinds/>
  </p:transition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5.png"/><Relationship Id="rId3" Type="http://schemas.microsoft.com/office/2007/relationships/media" Target="file:///F:\&#35838;&#20214;\&#12298;&#35299;&#35835;&#12299;&#25945;&#24072;&#29992;&#20070;\&#20864;&#25945;\&#20843;&#19979;\&#35299;&#35835;&#20864;&#25945;&#33521;&#35821;&#20843;&#19979;&#35838;&#20214;PPT\&#20864;&#25945;&#33521;&#35821;&#20843;&#24180;&#32423;&#19979;&#20876;&#31532;&#20843;&#21333;&#20803;\&#20864;&#25945;&#33521;&#35821;&#20843;&#24180;&#32423;&#19979;&#20876;&#31532;&#20843;&#21333;&#20803;&#31532;&#19977;&#35838;&#26102;\Lesson45&#35838;&#25991;&#24405;&#38899;_128k.mp3" TargetMode="External"/><Relationship Id="rId2" Type="http://schemas.openxmlformats.org/officeDocument/2006/relationships/audio" Target="file:///F:\&#35838;&#20214;\&#12298;&#35299;&#35835;&#12299;&#25945;&#24072;&#29992;&#20070;\&#20864;&#25945;\&#20843;&#19979;\&#35299;&#35835;&#20864;&#25945;&#33521;&#35821;&#20843;&#19979;&#35838;&#20214;PPT\&#20864;&#25945;&#33521;&#35821;&#20843;&#24180;&#32423;&#19979;&#20876;&#31532;&#20843;&#21333;&#20803;\&#20864;&#25945;&#33521;&#35821;&#20843;&#24180;&#32423;&#19979;&#20876;&#31532;&#20843;&#21333;&#20803;&#31532;&#19977;&#35838;&#26102;\Lesson45&#35838;&#25991;&#24405;&#38899;_128k.mp3" TargetMode="External"/><Relationship Id="rId1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-34290" y="4826000"/>
            <a:ext cx="9211945" cy="1178560"/>
          </a:xfrm>
          <a:prstGeom prst="rect">
            <a:avLst/>
          </a:prstGeom>
          <a:noFill/>
          <a:ln w="9525">
            <a:noFill/>
            <a:miter lim="800000"/>
          </a:ln>
          <a:effectLst>
            <a:outerShdw dist="35921" dir="2700000" algn="ctr" rotWithShape="0">
              <a:schemeClr val="bg1"/>
            </a:outerShdw>
          </a:effectLst>
        </p:spPr>
        <p:txBody>
          <a:bodyPr anchor="b"/>
          <a:lstStyle/>
          <a:p>
            <a:pPr algn="ctr">
              <a:defRPr/>
            </a:pPr>
            <a:r>
              <a:rPr lang="en-US" altLang="zh-CN" sz="3600" b="1" i="1" dirty="0">
                <a:solidFill>
                  <a:srgbClr val="0000CC"/>
                </a:solidFill>
                <a:latin typeface="Times New Roman" pitchFamily="18" charset="0"/>
                <a:sym typeface="+mn-ea"/>
              </a:rPr>
              <a:t>Lesson 45   Let’s Sort Garbage!</a:t>
            </a:r>
          </a:p>
        </p:txBody>
      </p:sp>
      <p:sp>
        <p:nvSpPr>
          <p:cNvPr id="100" name="文本框 99"/>
          <p:cNvSpPr txBox="1"/>
          <p:nvPr/>
        </p:nvSpPr>
        <p:spPr>
          <a:xfrm>
            <a:off x="1008380" y="608330"/>
            <a:ext cx="7128510" cy="7620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0" algn="ctr"/>
            <a:r>
              <a:rPr sz="4400" b="1">
                <a:solidFill>
                  <a:srgbClr val="FF0000"/>
                </a:solidFill>
                <a:latin typeface="Times New Roman" pitchFamily="18" charset="0"/>
                <a:sym typeface="+mn-ea"/>
              </a:rPr>
              <a:t>Unit 8　Save Our World</a:t>
            </a:r>
          </a:p>
        </p:txBody>
      </p:sp>
      <p:pic>
        <p:nvPicPr>
          <p:cNvPr id="2" name="图片 1" descr="t01831f220d559b7f7f[1]"/>
          <p:cNvPicPr>
            <a:picLocks noChangeAspect="1"/>
          </p:cNvPicPr>
          <p:nvPr/>
        </p:nvPicPr>
        <p:blipFill>
          <a:blip r:embed="rId1" cstate="print"/>
          <a:srcRect t="4703" r="34964" b="4942"/>
          <a:stretch>
            <a:fillRect/>
          </a:stretch>
        </p:blipFill>
        <p:spPr>
          <a:xfrm>
            <a:off x="2302510" y="1894205"/>
            <a:ext cx="4714240" cy="3070225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0" y="142852"/>
            <a:ext cx="650082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2400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八年级英语</a:t>
            </a:r>
            <a:r>
              <a:rPr lang="en-US" altLang="zh-CN" sz="2400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·</a:t>
            </a:r>
            <a:r>
              <a:rPr lang="zh-CN" altLang="en-US" sz="2400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下    新课标 </a:t>
            </a:r>
            <a:r>
              <a:rPr lang="en-US" altLang="zh-CN" sz="2400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[</a:t>
            </a:r>
            <a:r>
              <a:rPr lang="zh-CN" altLang="en-US" sz="2400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冀教</a:t>
            </a:r>
            <a:r>
              <a:rPr lang="en-US" altLang="zh-CN" sz="2400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]</a:t>
            </a:r>
            <a:endParaRPr lang="zh-CN" altLang="en-US" sz="2400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9" presetClass="entr" presetSubtype="0" accel="10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bldLvl="0" animBg="1"/>
      <p:bldP spid="100" grpId="0"/>
      <p:bldP spid="100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233805" y="568325"/>
            <a:ext cx="7003415" cy="521208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228600"/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Look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at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sentences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with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some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missing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words.Please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use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proper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words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to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fill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them.</a:t>
            </a:r>
            <a:endParaRPr lang="en-US" altLang="zh-CN" sz="2800" b="1" u="none">
              <a:solidFill>
                <a:srgbClr val="B60A9F"/>
              </a:solidFill>
              <a:latin typeface="Times New Roman" pitchFamily="18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1.We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just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800" b="1" u="sng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　　　　 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(</a:t>
            </a:r>
            <a:r>
              <a:rPr lang="zh-CN" altLang="en-US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去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)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a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walk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for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an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hour. </a:t>
            </a:r>
            <a:endParaRPr lang="en-US" altLang="zh-CN" sz="2800" b="1" u="none">
              <a:solidFill>
                <a:srgbClr val="000000"/>
              </a:solidFill>
              <a:latin typeface="Times New Roman" pitchFamily="18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2.What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do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you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800" b="1" u="sng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　　　　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(</a:t>
            </a:r>
            <a:r>
              <a:rPr lang="zh-CN" altLang="en-US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处理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)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these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old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books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? </a:t>
            </a:r>
            <a:endParaRPr lang="en-US" altLang="zh-CN" sz="2800" b="1" u="none">
              <a:solidFill>
                <a:srgbClr val="000000"/>
              </a:solidFill>
              <a:latin typeface="Times New Roman" pitchFamily="18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3.People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should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not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800" b="1" u="sng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　　　　     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(</a:t>
            </a:r>
            <a:r>
              <a:rPr lang="zh-CN" altLang="en-US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乱扔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)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garbage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everywhere. </a:t>
            </a:r>
            <a:endParaRPr lang="en-US" altLang="zh-CN" sz="2800" b="1" u="none">
              <a:solidFill>
                <a:srgbClr val="000000"/>
              </a:solidFill>
              <a:latin typeface="Times New Roman" pitchFamily="18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4.Lucy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should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800" b="1" u="sng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　　　　  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(</a:t>
            </a:r>
            <a:r>
              <a:rPr lang="zh-CN" altLang="en-US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倒掉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)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garbage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every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day. </a:t>
            </a:r>
            <a:endParaRPr lang="en-US" altLang="zh-CN" sz="2800" b="1" u="none">
              <a:solidFill>
                <a:srgbClr val="000000"/>
              </a:solidFill>
              <a:latin typeface="Times New Roman" pitchFamily="18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5.Do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you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know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800" b="1" u="sng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　　　　    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(</a:t>
            </a:r>
            <a:r>
              <a:rPr lang="zh-CN" altLang="en-US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怎么修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)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that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watch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? </a:t>
            </a:r>
            <a:endParaRPr lang="en-US" altLang="zh-CN" sz="2800" b="1" u="none">
              <a:solidFill>
                <a:srgbClr val="000000"/>
              </a:solidFill>
              <a:latin typeface="Times New Roman" pitchFamily="18" charset="0"/>
              <a:ea typeface="方正书宋_GBK" charset="0"/>
              <a:cs typeface="方正书宋_GBK" charset="0"/>
            </a:endParaRPr>
          </a:p>
          <a:p>
            <a:pPr marL="0" indent="228600"/>
            <a:endParaRPr lang="en-US" altLang="zh-CN" sz="2800" b="1" u="none">
              <a:solidFill>
                <a:srgbClr val="FF0000"/>
              </a:solidFill>
              <a:latin typeface="Times New Roman" pitchFamily="18" charset="0"/>
              <a:ea typeface="NEU-BZ-S92" charset="0"/>
              <a:cs typeface="NEU-BZ-S92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954020" y="1390015"/>
            <a:ext cx="1456055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went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for</a:t>
            </a:r>
            <a:endParaRPr lang="zh-CN" altLang="en-US" dirty="0"/>
          </a:p>
        </p:txBody>
      </p:sp>
      <p:sp>
        <p:nvSpPr>
          <p:cNvPr id="3" name="文本框 2"/>
          <p:cNvSpPr txBox="1"/>
          <p:nvPr/>
        </p:nvSpPr>
        <p:spPr>
          <a:xfrm>
            <a:off x="3677285" y="1795780"/>
            <a:ext cx="1318260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do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with</a:t>
            </a:r>
            <a:endParaRPr lang="zh-CN" altLang="en-US" dirty="0"/>
          </a:p>
        </p:txBody>
      </p:sp>
      <p:sp>
        <p:nvSpPr>
          <p:cNvPr id="4" name="文本框 3"/>
          <p:cNvSpPr txBox="1"/>
          <p:nvPr/>
        </p:nvSpPr>
        <p:spPr>
          <a:xfrm>
            <a:off x="4323080" y="2646045"/>
            <a:ext cx="1962785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throw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away</a:t>
            </a:r>
            <a:endParaRPr lang="zh-CN" altLang="en-US" dirty="0"/>
          </a:p>
        </p:txBody>
      </p:sp>
      <p:sp>
        <p:nvSpPr>
          <p:cNvPr id="5" name="文本框 4"/>
          <p:cNvSpPr txBox="1"/>
          <p:nvPr/>
        </p:nvSpPr>
        <p:spPr>
          <a:xfrm>
            <a:off x="3677285" y="3523615"/>
            <a:ext cx="1416685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take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out</a:t>
            </a:r>
            <a:endParaRPr lang="zh-CN" altLang="en-US" dirty="0"/>
          </a:p>
        </p:txBody>
      </p:sp>
      <p:sp>
        <p:nvSpPr>
          <p:cNvPr id="6" name="文本框 5"/>
          <p:cNvSpPr txBox="1"/>
          <p:nvPr/>
        </p:nvSpPr>
        <p:spPr>
          <a:xfrm>
            <a:off x="3419872" y="4365104"/>
            <a:ext cx="1911985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indent="228600" algn="l"/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how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to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fix</a:t>
            </a:r>
            <a:endParaRPr lang="zh-CN" altLang="en-US" dirty="0"/>
          </a:p>
        </p:txBody>
      </p:sp>
      <p:pic>
        <p:nvPicPr>
          <p:cNvPr id="7" name="图片 6" descr="123"/>
          <p:cNvPicPr>
            <a:picLocks noChangeAspect="1"/>
          </p:cNvPicPr>
          <p:nvPr/>
        </p:nvPicPr>
        <p:blipFill>
          <a:blip r:embed="rId1" cstate="print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89270" y="5128260"/>
            <a:ext cx="1600200" cy="1371600"/>
          </a:xfrm>
          <a:prstGeom prst="rect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899592" y="908720"/>
            <a:ext cx="7475418" cy="1877437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marL="0" indent="0"/>
            <a:r>
              <a:rPr lang="en-US" altLang="zh-CN" sz="6000" b="1" u="none" dirty="0">
                <a:solidFill>
                  <a:srgbClr val="FF00FF"/>
                </a:solidFill>
                <a:latin typeface="Times New Roman" pitchFamily="18" charset="0"/>
                <a:ea typeface="NEU-F5-S92" charset="0"/>
                <a:cs typeface="NEU-F5-S92" charset="0"/>
              </a:rPr>
              <a:t>Homework</a:t>
            </a:r>
            <a:endParaRPr lang="en-US" altLang="zh-CN" sz="6000" b="1" u="none" dirty="0">
              <a:solidFill>
                <a:srgbClr val="000000"/>
              </a:solidFill>
              <a:latin typeface="Times New Roman" pitchFamily="18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1.Copy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new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words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twice.</a:t>
            </a:r>
            <a:endParaRPr lang="en-US" altLang="zh-CN" sz="2800" b="1" u="none" dirty="0">
              <a:solidFill>
                <a:srgbClr val="000000"/>
              </a:solidFill>
              <a:latin typeface="Times New Roman" pitchFamily="18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2.Read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passage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with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your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group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members.</a:t>
            </a:r>
            <a:endParaRPr lang="zh-CN" altLang="en-US" sz="2800" b="1" dirty="0">
              <a:latin typeface="Times New Roman" pitchFamily="18" charset="0"/>
            </a:endParaRPr>
          </a:p>
        </p:txBody>
      </p:sp>
      <p:pic>
        <p:nvPicPr>
          <p:cNvPr id="4" name="图片 3" descr="图片1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1539240" y="3759200"/>
            <a:ext cx="1774825" cy="1824355"/>
          </a:xfrm>
          <a:prstGeom prst="rect">
            <a:avLst/>
          </a:prstGeom>
        </p:spPr>
      </p:pic>
      <p:sp>
        <p:nvSpPr>
          <p:cNvPr id="2" name="动作按钮: 后退或前一项 1">
            <a:hlinkClick r:id="" action="ppaction://hlinkshowjump?jump=firstslide"/>
          </p:cNvPr>
          <p:cNvSpPr/>
          <p:nvPr/>
        </p:nvSpPr>
        <p:spPr>
          <a:xfrm>
            <a:off x="7380605" y="5373370"/>
            <a:ext cx="503555" cy="431800"/>
          </a:xfrm>
          <a:prstGeom prst="actionButtonBackPrevious">
            <a:avLst/>
          </a:prstGeom>
          <a:solidFill>
            <a:sysClr val="window" lastClr="FFFFFF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style>
          <a:lnRef idx="2">
            <a:srgbClr val="4F81BD">
              <a:shade val="50000"/>
            </a:srgbClr>
          </a:lnRef>
          <a:fillRef idx="1">
            <a:srgbClr val="4F81BD"/>
          </a:fillRef>
          <a:effectRef idx="0">
            <a:srgbClr val="4F81BD"/>
          </a:effectRef>
          <a:fontRef idx="minor">
            <a:sysClr val="window" lastClr="FFFFFF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直接连接符 5"/>
          <p:cNvCxnSpPr/>
          <p:nvPr/>
        </p:nvCxnSpPr>
        <p:spPr>
          <a:xfrm flipH="1">
            <a:off x="2576830" y="895350"/>
            <a:ext cx="5683250" cy="16510"/>
          </a:xfrm>
          <a:prstGeom prst="line">
            <a:avLst/>
          </a:prstGeom>
          <a:ln w="57150">
            <a:gradFill flip="none" rotWithShape="1">
              <a:gsLst>
                <a:gs pos="0">
                  <a:srgbClr val="EAC112"/>
                </a:gs>
                <a:gs pos="16000">
                  <a:srgbClr val="87C620"/>
                </a:gs>
                <a:gs pos="77000">
                  <a:srgbClr val="EFD220"/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437" name="文本框 1"/>
          <p:cNvSpPr txBox="1"/>
          <p:nvPr/>
        </p:nvSpPr>
        <p:spPr>
          <a:xfrm>
            <a:off x="3223260" y="371158"/>
            <a:ext cx="4103688" cy="64579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30000"/>
              </a:lnSpc>
              <a:spcBef>
                <a:spcPct val="0"/>
              </a:spcBef>
              <a:buClr>
                <a:srgbClr val="000000"/>
              </a:buClr>
              <a:buNone/>
            </a:pPr>
            <a:r>
              <a:rPr lang="en-US" altLang="zh-CN" sz="2800" b="1" dirty="0">
                <a:solidFill>
                  <a:srgbClr val="B60A9F"/>
                </a:solidFill>
                <a:effectLst/>
                <a:latin typeface="Times New Roman" pitchFamily="18" charset="0"/>
                <a:ea typeface="微软雅黑" charset="-122"/>
              </a:rPr>
              <a:t>Free talk</a:t>
            </a:r>
          </a:p>
        </p:txBody>
      </p:sp>
      <p:sp>
        <p:nvSpPr>
          <p:cNvPr id="29" name="文本占位符 2"/>
          <p:cNvSpPr txBox="1"/>
          <p:nvPr/>
        </p:nvSpPr>
        <p:spPr bwMode="auto">
          <a:xfrm>
            <a:off x="770890" y="1510665"/>
            <a:ext cx="6739890" cy="172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en-US" altLang="zh-CN" sz="2800" b="1" i="1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What do you do with your garbage?</a:t>
            </a:r>
            <a:endParaRPr kumimoji="1" lang="en-US" altLang="zh-CN" sz="2800" b="1" i="1" u="none" strike="noStrike" kern="0" cap="none" spc="0" normalizeH="0" baseline="0" noProof="0" dirty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en-US" altLang="zh-CN" sz="2800" b="1" i="1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What kinds of things can be recycled and reused?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0870" y="4197985"/>
            <a:ext cx="2568575" cy="1975485"/>
          </a:xfrm>
          <a:prstGeom prst="roundRect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856615" y="1330325"/>
            <a:ext cx="6454140" cy="47853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0" fontAlgn="auto"/>
            <a:r>
              <a:rPr kumimoji="1" lang="en-US" altLang="zh-CN" sz="2800" b="1" i="1" u="none" kern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Times New Roman" pitchFamily="18" charset="0"/>
              </a:rPr>
              <a:t>(1)What do you do with your garbage? </a:t>
            </a:r>
            <a:endParaRPr kumimoji="1" lang="en-US" altLang="zh-CN" sz="2800" b="1" i="1" u="none" kern="0" noProof="0" dirty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Times New Roman" pitchFamily="18" charset="0"/>
            </a:endParaRPr>
          </a:p>
          <a:p>
            <a:r>
              <a:rPr kumimoji="1" lang="en-US" altLang="zh-CN" sz="2800" b="1" i="1" u="none" kern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Times New Roman" pitchFamily="18" charset="0"/>
              </a:rPr>
              <a:t>(2)Once,I cut my foot on a piece of broken glass.</a:t>
            </a:r>
            <a:endParaRPr kumimoji="1" lang="en-US" altLang="zh-CN" sz="2800" b="1" i="1" u="none" kern="0" noProof="0" dirty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Times New Roman" pitchFamily="18" charset="0"/>
            </a:endParaRPr>
          </a:p>
          <a:p>
            <a:r>
              <a:rPr kumimoji="1" lang="en-US" altLang="zh-CN" sz="2800" b="1" i="1" u="none" kern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Times New Roman" pitchFamily="18" charset="0"/>
              </a:rPr>
              <a:t>(3)They need to throw away only one small bag of garbage!</a:t>
            </a:r>
            <a:endParaRPr kumimoji="1" lang="en-US" altLang="zh-CN" sz="2800" b="1" i="1" u="none" kern="0" noProof="0" dirty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Times New Roman" pitchFamily="18" charset="0"/>
            </a:endParaRPr>
          </a:p>
          <a:p>
            <a:r>
              <a:rPr kumimoji="1" lang="en-US" altLang="zh-CN" sz="2800" b="1" i="1" u="none" kern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Times New Roman" pitchFamily="18" charset="0"/>
              </a:rPr>
              <a:t>(4)People throw too much away.</a:t>
            </a:r>
            <a:endParaRPr kumimoji="1" lang="en-US" altLang="zh-CN" sz="2800" b="1" i="1" u="none" kern="0" noProof="0" dirty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Times New Roman" pitchFamily="18" charset="0"/>
            </a:endParaRPr>
          </a:p>
          <a:p>
            <a:r>
              <a:rPr kumimoji="1" lang="en-US" altLang="zh-CN" sz="2800" b="1" i="1" u="none" kern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Times New Roman" pitchFamily="18" charset="0"/>
              </a:rPr>
              <a:t>(5)It is a waste to use paper only on one side.</a:t>
            </a:r>
            <a:endParaRPr kumimoji="1" lang="en-US" altLang="zh-CN" sz="2800" b="1" i="1" u="none" kern="0" noProof="0" dirty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Times New Roman" pitchFamily="18" charset="0"/>
            </a:endParaRPr>
          </a:p>
          <a:p>
            <a:r>
              <a:rPr kumimoji="1" lang="en-US" altLang="zh-CN" sz="2800" b="1" i="1" u="none" kern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Times New Roman" pitchFamily="18" charset="0"/>
              </a:rPr>
              <a:t>(6)When I finish fixing this car,I will give it to my little cousin,Debbie.</a:t>
            </a:r>
            <a:endParaRPr kumimoji="1" lang="en-US" altLang="zh-CN" sz="2800" b="1" i="1" u="none" kern="0" noProof="0" dirty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Times New Roman" pitchFamily="18" charset="0"/>
            </a:endParaRPr>
          </a:p>
          <a:p>
            <a:endParaRPr kumimoji="1" lang="en-US" altLang="zh-CN" sz="2800" b="1" i="1" kern="0" noProof="0" dirty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Times New Roman" pitchFamily="18" charset="0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966470" y="385445"/>
            <a:ext cx="6234430" cy="9448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/>
            <a:r>
              <a:rPr lang="en-US" altLang="zh-CN" sz="2800" b="1" dirty="0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Read</a:t>
            </a:r>
            <a:r>
              <a:rPr lang="en-US" altLang="zh-CN" sz="2800" b="1" dirty="0">
                <a:solidFill>
                  <a:srgbClr val="B60A9F"/>
                </a:solidFill>
                <a:latin typeface="Times New Roman" pitchFamily="18" charset="0"/>
                <a:ea typeface="方正楷体_GBK" charset="0"/>
                <a:cs typeface="方正楷体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the text</a:t>
            </a:r>
            <a:r>
              <a:rPr lang="en-US" altLang="zh-CN" sz="2800" b="1" dirty="0">
                <a:solidFill>
                  <a:srgbClr val="B60A9F"/>
                </a:solidFill>
                <a:latin typeface="Times New Roman" pitchFamily="18" charset="0"/>
                <a:ea typeface="方正楷体_GBK" charset="0"/>
                <a:cs typeface="方正楷体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in</a:t>
            </a:r>
            <a:r>
              <a:rPr lang="en-US" altLang="zh-CN" sz="2800" b="1" dirty="0">
                <a:solidFill>
                  <a:srgbClr val="B60A9F"/>
                </a:solidFill>
                <a:latin typeface="Times New Roman" pitchFamily="18" charset="0"/>
                <a:ea typeface="方正楷体_GBK" charset="0"/>
                <a:cs typeface="方正楷体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groups and pay </a:t>
            </a:r>
            <a:r>
              <a:rPr lang="en-US" altLang="zh-CN" sz="2800" b="1" dirty="0" smtClean="0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attention </a:t>
            </a:r>
            <a:r>
              <a:rPr lang="en-US" altLang="zh-CN" sz="2800" b="1" dirty="0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to these </a:t>
            </a:r>
            <a:r>
              <a:rPr lang="en-US" altLang="zh-CN" sz="2800" b="1" dirty="0" smtClean="0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sentences.</a:t>
            </a:r>
            <a:endParaRPr lang="zh-CN" altLang="en-US" dirty="0"/>
          </a:p>
        </p:txBody>
      </p:sp>
      <p:pic>
        <p:nvPicPr>
          <p:cNvPr id="18" name="图片 17" descr="图片11111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6828155" y="2480310"/>
            <a:ext cx="2085340" cy="1529715"/>
          </a:xfrm>
          <a:prstGeom prst="ellipse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207135" y="812800"/>
            <a:ext cx="6911340" cy="39319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228600"/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Listen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to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tape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with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your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book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closed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and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know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about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main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idea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of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lesson.At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same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time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,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fill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in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blanks.</a:t>
            </a:r>
            <a:endParaRPr lang="en-US" altLang="zh-CN" sz="2800" b="1" u="none">
              <a:solidFill>
                <a:srgbClr val="B60A9F"/>
              </a:solidFill>
              <a:latin typeface="Times New Roman" pitchFamily="18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1.How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did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Jenny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and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Danny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feel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after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they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sorted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garbage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?</a:t>
            </a:r>
            <a:endParaRPr lang="en-US" altLang="zh-CN" sz="2800" b="1" u="none">
              <a:solidFill>
                <a:srgbClr val="000000"/>
              </a:solidFill>
              <a:latin typeface="Times New Roman" pitchFamily="18" charset="0"/>
              <a:ea typeface="方正书宋_GBK" charset="0"/>
              <a:cs typeface="方正书宋_GBK" charset="0"/>
            </a:endParaRPr>
          </a:p>
          <a:p>
            <a:pPr marL="0" indent="228600"/>
            <a:endParaRPr lang="en-US" altLang="zh-CN" sz="2800" b="1" u="none">
              <a:solidFill>
                <a:srgbClr val="000000"/>
              </a:solidFill>
              <a:latin typeface="Times New Roman" pitchFamily="18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2.What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did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Danny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find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in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garbage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?</a:t>
            </a:r>
            <a:endParaRPr lang="en-US" altLang="zh-CN" sz="2800" b="1" u="none">
              <a:solidFill>
                <a:srgbClr val="000000"/>
              </a:solidFill>
              <a:latin typeface="Times New Roman" pitchFamily="18" charset="0"/>
              <a:ea typeface="方正书宋_GBK" charset="0"/>
              <a:cs typeface="方正书宋_GBK" charset="0"/>
            </a:endParaRPr>
          </a:p>
          <a:p>
            <a:pPr marL="0" indent="228600"/>
            <a:endParaRPr lang="en-US" altLang="zh-CN" sz="2800" b="1" u="none">
              <a:solidFill>
                <a:srgbClr val="000000"/>
              </a:solidFill>
              <a:latin typeface="Times New Roman" pitchFamily="18" charset="0"/>
              <a:ea typeface="方正书宋_GBK" charset="0"/>
              <a:cs typeface="方正书宋_GBK" charset="0"/>
            </a:endParaRPr>
          </a:p>
          <a:p>
            <a:pPr marL="0" indent="228600"/>
            <a:endParaRPr lang="en-US" altLang="zh-CN" sz="2800" b="1" u="none">
              <a:solidFill>
                <a:srgbClr val="FF0000"/>
              </a:solidFill>
              <a:latin typeface="Times New Roman" pitchFamily="18" charset="0"/>
              <a:ea typeface="NEU-BZ-S92" charset="0"/>
              <a:cs typeface="NEU-BZ-S92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459865" y="2934335"/>
            <a:ext cx="1773555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Surprised.</a:t>
            </a:r>
            <a:endParaRPr lang="zh-CN" altLang="en-US" dirty="0"/>
          </a:p>
        </p:txBody>
      </p:sp>
      <p:sp>
        <p:nvSpPr>
          <p:cNvPr id="3" name="文本框 2"/>
          <p:cNvSpPr txBox="1"/>
          <p:nvPr/>
        </p:nvSpPr>
        <p:spPr>
          <a:xfrm>
            <a:off x="1207135" y="3811905"/>
            <a:ext cx="1849755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indent="228600" algn="l"/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A toy car.</a:t>
            </a:r>
            <a:endParaRPr lang="zh-CN" altLang="en-US" dirty="0"/>
          </a:p>
        </p:txBody>
      </p:sp>
      <p:pic>
        <p:nvPicPr>
          <p:cNvPr id="21" name="图片 20" descr="a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5431155" y="4440555"/>
            <a:ext cx="2687320" cy="1864995"/>
          </a:xfrm>
          <a:prstGeom prst="ellipse">
            <a:avLst/>
          </a:prstGeom>
        </p:spPr>
      </p:pic>
      <p:pic>
        <p:nvPicPr>
          <p:cNvPr id="6" name="Lesson45课文录音_128k.mp3">
            <a:hlinkClick r:id="" action="ppaction://media"/>
          </p:cNvPr>
          <p:cNvPicPr>
            <a:picLocks noRot="1"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3"/>
              </p:ext>
            </p:extLst>
          </p:nvPr>
        </p:nvPicPr>
        <p:blipFill>
          <a:blip r:embed="rId4" cstate="print"/>
          <a:stretch>
            <a:fillRect/>
          </a:stretch>
        </p:blipFill>
        <p:spPr>
          <a:xfrm>
            <a:off x="7956376" y="1124744"/>
            <a:ext cx="584448" cy="584448"/>
          </a:xfrm>
          <a:prstGeom prst="rect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9" dur="99096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2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  <p:bldLst>
      <p:bldP spid="2" grpId="0"/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089660" y="519430"/>
            <a:ext cx="6650355" cy="307848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228600"/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Read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text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and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answer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following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questions.</a:t>
            </a:r>
            <a:endParaRPr lang="en-US" altLang="zh-CN" sz="2800" b="1" u="none">
              <a:solidFill>
                <a:srgbClr val="B60A9F"/>
              </a:solidFill>
              <a:latin typeface="Times New Roman" pitchFamily="18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(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1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)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What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is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least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amount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in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garbage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?</a:t>
            </a:r>
            <a:endParaRPr lang="en-US" altLang="zh-CN" sz="2800" b="1" u="none">
              <a:solidFill>
                <a:srgbClr val="000000"/>
              </a:solidFill>
              <a:latin typeface="Times New Roman" pitchFamily="18" charset="0"/>
              <a:ea typeface="方正书宋_GBK" charset="0"/>
              <a:cs typeface="方正书宋_GBK" charset="0"/>
            </a:endParaRPr>
          </a:p>
          <a:p>
            <a:pPr marL="0" indent="228600"/>
            <a:endParaRPr lang="en-US" altLang="zh-CN" sz="2800" b="1" u="none">
              <a:solidFill>
                <a:srgbClr val="000000"/>
              </a:solidFill>
              <a:latin typeface="Times New Roman" pitchFamily="18" charset="0"/>
              <a:ea typeface="方正书宋_GBK" charset="0"/>
              <a:cs typeface="方正书宋_GBK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(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2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)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What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is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effect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to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leave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broken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glass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on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ground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?</a:t>
            </a:r>
            <a:endParaRPr lang="en-US" altLang="zh-CN" sz="2800" b="1" u="none">
              <a:solidFill>
                <a:srgbClr val="000000"/>
              </a:solidFill>
              <a:latin typeface="Times New Roman" pitchFamily="18" charset="0"/>
              <a:ea typeface="方正书宋_GBK" charset="0"/>
              <a:cs typeface="方正书宋_GBK" charset="0"/>
            </a:endParaRPr>
          </a:p>
          <a:p>
            <a:pPr marL="0" indent="228600"/>
            <a:endParaRPr lang="zh-CN" altLang="en-US" sz="2800" b="1">
              <a:latin typeface="Times New Roman" pitchFamily="18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469390" y="3170237"/>
            <a:ext cx="5080000" cy="518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0" indent="0"/>
            <a:r>
              <a:rPr lang="en-US" altLang="zh-CN" sz="2800" b="1" u="none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It can hurt people.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1599565" y="1799590"/>
            <a:ext cx="1102360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Glass.</a:t>
            </a:r>
            <a:endParaRPr lang="zh-CN" altLang="en-US" dirty="0"/>
          </a:p>
        </p:txBody>
      </p:sp>
      <p:pic>
        <p:nvPicPr>
          <p:cNvPr id="8" name="图片 7" descr="u=2696054287,2149363507&amp;fm=21&amp;gp=0"/>
          <p:cNvPicPr>
            <a:picLocks noChangeAspect="1"/>
          </p:cNvPicPr>
          <p:nvPr/>
        </p:nvPicPr>
        <p:blipFill>
          <a:blip r:embed="rId1" cstate="print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605780" y="3688080"/>
            <a:ext cx="2554605" cy="1426845"/>
          </a:xfrm>
          <a:prstGeom prst="rect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9817" y="859452"/>
            <a:ext cx="7524551" cy="518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92D050"/>
                </a:solidFill>
              </a14:hiddenFill>
            </a:ext>
          </a:extLst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marL="0" marR="0" lvl="0" indent="0" algn="ctr" defTabSz="914400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defRPr/>
            </a:pPr>
            <a:r>
              <a:rPr kumimoji="0" lang="en-US" sz="2800" b="1" i="0" baseline="0" noProof="0" dirty="0">
                <a:ln>
                  <a:noFill/>
                </a:ln>
                <a:solidFill>
                  <a:srgbClr val="B60A9F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Read the lesson and write true or false. </a:t>
            </a:r>
            <a:endParaRPr kumimoji="0" lang="en-US" altLang="en-US" sz="2800" b="1" i="0" baseline="0" noProof="0" dirty="0">
              <a:ln>
                <a:noFill/>
              </a:ln>
              <a:solidFill>
                <a:srgbClr val="B60A9F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11269" name="TextBox 2"/>
          <p:cNvSpPr txBox="1">
            <a:spLocks noChangeArrowheads="1"/>
          </p:cNvSpPr>
          <p:nvPr/>
        </p:nvSpPr>
        <p:spPr bwMode="auto">
          <a:xfrm>
            <a:off x="360680" y="1700530"/>
            <a:ext cx="8404225" cy="3078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marL="0" marR="0" lv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宋体" pitchFamily="2" charset="-122"/>
                <a:cs typeface="+mn-cs"/>
              </a:rPr>
              <a:t>1. There is a lot of garbage: glass, </a:t>
            </a:r>
            <a:r>
              <a:rPr kumimoji="0" lang="en-US" altLang="zh-CN" sz="2800" b="1" i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宋体" pitchFamily="2" charset="-122"/>
                <a:cs typeface="+mn-cs"/>
              </a:rPr>
              <a:t>metal</a:t>
            </a:r>
            <a:r>
              <a:rPr kumimoji="0" lang="en-US" altLang="zh-CN" sz="2800" b="1" i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宋体" pitchFamily="2" charset="-122"/>
                <a:cs typeface="+mn-cs"/>
              </a:rPr>
              <a:t>, </a:t>
            </a:r>
            <a:r>
              <a:rPr kumimoji="0" lang="en-US" altLang="zh-CN" sz="2800" b="1" i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宋体" pitchFamily="2" charset="-122"/>
                <a:cs typeface="+mn-cs"/>
              </a:rPr>
              <a:t>plastic</a:t>
            </a:r>
            <a:r>
              <a:rPr kumimoji="0" lang="en-US" altLang="zh-CN" sz="2800" b="1" i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宋体" pitchFamily="2" charset="-122"/>
                <a:cs typeface="+mn-cs"/>
              </a:rPr>
              <a:t> and paper. (     )</a:t>
            </a:r>
            <a:endParaRPr kumimoji="0" lang="en-US" altLang="zh-CN" sz="2800" b="1" i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宋体" pitchFamily="2" charset="-122"/>
              <a:cs typeface="+mn-cs"/>
            </a:endParaRPr>
          </a:p>
          <a:p>
            <a:pPr marL="0" marR="0" lv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宋体" pitchFamily="2" charset="-122"/>
                <a:cs typeface="+mn-cs"/>
              </a:rPr>
              <a:t>2. There is the most </a:t>
            </a:r>
            <a:r>
              <a:rPr kumimoji="0" lang="en-US" altLang="zh-CN" sz="2800" b="1" i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宋体" pitchFamily="2" charset="-122"/>
                <a:cs typeface="+mn-cs"/>
              </a:rPr>
              <a:t>amount</a:t>
            </a:r>
            <a:r>
              <a:rPr kumimoji="0" lang="en-US" altLang="zh-CN" sz="2800" b="1" i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宋体" pitchFamily="2" charset="-122"/>
                <a:cs typeface="+mn-cs"/>
              </a:rPr>
              <a:t> of glass and the </a:t>
            </a:r>
            <a:r>
              <a:rPr kumimoji="0" lang="en-US" altLang="zh-CN" sz="2800" b="1" i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宋体" pitchFamily="2" charset="-122"/>
                <a:cs typeface="+mn-cs"/>
              </a:rPr>
              <a:t>least</a:t>
            </a:r>
            <a:r>
              <a:rPr kumimoji="0" lang="en-US" altLang="zh-CN" sz="2800" b="1" i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宋体" pitchFamily="2" charset="-122"/>
                <a:cs typeface="+mn-cs"/>
              </a:rPr>
              <a:t> amount of paper. (     )</a:t>
            </a:r>
            <a:endParaRPr kumimoji="0" lang="en-US" altLang="zh-CN" sz="2800" b="1" i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宋体" pitchFamily="2" charset="-122"/>
              <a:cs typeface="+mn-cs"/>
            </a:endParaRPr>
          </a:p>
          <a:p>
            <a:pPr marL="0" marR="0" lv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宋体" pitchFamily="2" charset="-122"/>
                <a:cs typeface="+mn-cs"/>
              </a:rPr>
              <a:t>3. Danny found Debbie’s toy car in the garbage. (     )</a:t>
            </a:r>
            <a:endParaRPr kumimoji="0" lang="en-US" altLang="zh-CN" sz="2800" b="1" i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宋体" pitchFamily="2" charset="-122"/>
              <a:cs typeface="+mn-cs"/>
            </a:endParaRPr>
          </a:p>
          <a:p>
            <a:pPr marL="0" marR="0" lv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宋体" pitchFamily="2" charset="-122"/>
                <a:cs typeface="+mn-cs"/>
              </a:rPr>
              <a:t>4. Danny once cut his foot on a piece of broken glass. (     )</a:t>
            </a:r>
            <a:endParaRPr kumimoji="0" lang="zh-CN" altLang="en-US" sz="2800" b="1" i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宋体" pitchFamily="2" charset="-122"/>
              <a:cs typeface="+mn-cs"/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255963" y="2980373"/>
            <a:ext cx="571500" cy="518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marL="0" marR="0" lv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宋体" pitchFamily="2" charset="-122"/>
                <a:cs typeface="+mn-cs"/>
              </a:rPr>
              <a:t>F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1612583" y="2113280"/>
            <a:ext cx="571500" cy="518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marL="0" marR="0" lv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宋体" pitchFamily="2" charset="-122"/>
                <a:cs typeface="+mn-cs"/>
              </a:rPr>
              <a:t>T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7884795" y="3402648"/>
            <a:ext cx="571500" cy="518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marL="0" marR="0" lv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宋体" pitchFamily="2" charset="-122"/>
                <a:cs typeface="+mn-cs"/>
              </a:rPr>
              <a:t>F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565785" y="4260850"/>
            <a:ext cx="571500" cy="518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marL="0" marR="0" lv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宋体" pitchFamily="2" charset="-122"/>
                <a:cs typeface="+mn-cs"/>
              </a:rPr>
              <a:t>T</a:t>
            </a:r>
          </a:p>
        </p:txBody>
      </p:sp>
      <p:pic>
        <p:nvPicPr>
          <p:cNvPr id="15" name="图片 14" descr="z"/>
          <p:cNvPicPr>
            <a:picLocks noChangeAspect="1"/>
          </p:cNvPicPr>
          <p:nvPr/>
        </p:nvPicPr>
        <p:blipFill>
          <a:blip r:embed="rId1" cstate="print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685915" y="4547870"/>
            <a:ext cx="1343660" cy="1380490"/>
          </a:xfrm>
          <a:prstGeom prst="rect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102995" y="435610"/>
            <a:ext cx="6087745" cy="5299075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marL="0" indent="0"/>
            <a:r>
              <a:rPr lang="zh-CN" altLang="en-US" sz="2400" b="1" u="none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☆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itchFamily="18" charset="0"/>
                <a:ea typeface="方正黑体_GBK" charset="0"/>
                <a:cs typeface="方正黑体_GBK" charset="0"/>
              </a:rPr>
              <a:t>教材解读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☆</a:t>
            </a:r>
            <a:endParaRPr lang="zh-CN" altLang="en-US" sz="2400" b="1" u="none" dirty="0">
              <a:solidFill>
                <a:srgbClr val="FF0000"/>
              </a:solidFill>
              <a:latin typeface="Times New Roman" pitchFamily="18" charset="0"/>
              <a:ea typeface="NEU-BZ-S92" charset="0"/>
              <a:cs typeface="NEU-BZ-S92" charset="0"/>
            </a:endParaRPr>
          </a:p>
          <a:p>
            <a:pPr marL="0" indent="0"/>
            <a:r>
              <a:rPr lang="en-US" altLang="zh-CN" sz="2800" b="1" i="1" dirty="0" smtClean="0">
                <a:solidFill>
                  <a:srgbClr val="B60A9F"/>
                </a:solidFill>
                <a:latin typeface="Times New Roman" pitchFamily="18" charset="0"/>
                <a:ea typeface="NEU-HZ-S92" charset="0"/>
                <a:cs typeface="NEU-HZ-S92" charset="0"/>
              </a:rPr>
              <a:t>     </a:t>
            </a:r>
            <a:r>
              <a:rPr lang="en-US" altLang="zh-CN" sz="2800" b="1" i="1" u="sng" dirty="0" smtClean="0">
                <a:solidFill>
                  <a:srgbClr val="B60A9F"/>
                </a:solidFill>
                <a:latin typeface="Times New Roman" pitchFamily="18" charset="0"/>
                <a:ea typeface="NEU-HZ-S92" charset="0"/>
                <a:cs typeface="NEU-HZ-S92" charset="0"/>
              </a:rPr>
              <a:t>1.What</a:t>
            </a:r>
            <a:r>
              <a:rPr lang="en-US" altLang="zh-CN" sz="2800" b="1" i="1" u="sng" dirty="0" smtClean="0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itchFamily="18" charset="0"/>
                <a:ea typeface="NEU-HZ-S92" charset="0"/>
                <a:cs typeface="NEU-HZ-S92" charset="0"/>
              </a:rPr>
              <a:t>do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itchFamily="18" charset="0"/>
                <a:ea typeface="NEU-HZ-S92" charset="0"/>
                <a:cs typeface="NEU-HZ-S92" charset="0"/>
              </a:rPr>
              <a:t>you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itchFamily="18" charset="0"/>
                <a:ea typeface="NEU-HZ-S92" charset="0"/>
                <a:cs typeface="NEU-HZ-S92" charset="0"/>
              </a:rPr>
              <a:t>do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itchFamily="18" charset="0"/>
                <a:ea typeface="NEU-HZ-S92" charset="0"/>
                <a:cs typeface="NEU-HZ-S92" charset="0"/>
              </a:rPr>
              <a:t>with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itchFamily="18" charset="0"/>
                <a:ea typeface="NEU-HZ-S92" charset="0"/>
                <a:cs typeface="NEU-HZ-S92" charset="0"/>
              </a:rPr>
              <a:t>your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itchFamily="18" charset="0"/>
                <a:ea typeface="NEU-HZ-S92" charset="0"/>
                <a:cs typeface="NEU-HZ-S92" charset="0"/>
              </a:rPr>
              <a:t>garbage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?  </a:t>
            </a:r>
            <a:endParaRPr lang="en-US" altLang="zh-CN" sz="2800" b="1" i="1" u="sng" dirty="0">
              <a:solidFill>
                <a:srgbClr val="B60A9F"/>
              </a:solidFill>
              <a:latin typeface="Times New Roman" pitchFamily="18" charset="0"/>
              <a:ea typeface="方正书宋_GBK" charset="0"/>
              <a:cs typeface="方正书宋_GBK" charset="0"/>
            </a:endParaRPr>
          </a:p>
          <a:p>
            <a:r>
              <a:rPr lang="en-US" altLang="zh-CN" sz="2400" b="1" i="1" u="none" dirty="0" smtClean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      do</a:t>
            </a:r>
            <a:r>
              <a:rPr lang="en-US" altLang="zh-CN" sz="2400" b="1" i="1" u="none" dirty="0" smtClean="0">
                <a:solidFill>
                  <a:srgbClr val="FF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with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意思是“处理”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,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常与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what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连用。</a:t>
            </a:r>
            <a:endParaRPr lang="zh-CN" altLang="en-US" sz="2400" b="1" u="none" dirty="0">
              <a:solidFill>
                <a:srgbClr val="000000"/>
              </a:solidFill>
              <a:latin typeface="Times New Roman" pitchFamily="18" charset="0"/>
              <a:ea typeface="NEU-BZ-S92" charset="0"/>
              <a:cs typeface="NEU-BZ-S92" charset="0"/>
            </a:endParaRPr>
          </a:p>
          <a:p>
            <a:pPr marL="0" indent="228600" algn="l"/>
            <a:r>
              <a:rPr lang="zh-CN" altLang="en-US" sz="2400" b="1" i="1" u="none" dirty="0" smtClean="0">
                <a:solidFill>
                  <a:srgbClr val="0000CC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  What </a:t>
            </a:r>
            <a:r>
              <a:rPr lang="zh-CN" altLang="en-US" sz="2400" b="1" i="1" u="none" dirty="0">
                <a:solidFill>
                  <a:srgbClr val="0000CC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did you do with your old clothes? </a:t>
            </a:r>
            <a:endParaRPr lang="zh-CN" altLang="en-US" sz="2400" b="1" i="1" u="none" dirty="0">
              <a:solidFill>
                <a:srgbClr val="0000CC"/>
              </a:solidFill>
              <a:latin typeface="Times New Roman" pitchFamily="18" charset="0"/>
              <a:ea typeface="方正书宋_GBK" charset="0"/>
              <a:cs typeface="方正书宋_GBK" charset="0"/>
            </a:endParaRPr>
          </a:p>
          <a:p>
            <a:pPr marL="0" indent="0"/>
            <a:r>
              <a:rPr lang="zh-CN" altLang="en-US" sz="2400" b="1" u="none" dirty="0" smtClean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     你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怎么处理你的旧衣服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?</a:t>
            </a:r>
            <a:endParaRPr lang="en-US" altLang="zh-CN" sz="2400" b="1" u="none" dirty="0">
              <a:solidFill>
                <a:srgbClr val="000000"/>
              </a:solidFill>
              <a:latin typeface="Times New Roman" pitchFamily="18" charset="0"/>
              <a:ea typeface="方正书宋_GBK" charset="0"/>
              <a:cs typeface="方正书宋_GBK" charset="0"/>
            </a:endParaRPr>
          </a:p>
          <a:p>
            <a:pPr marL="0" indent="0"/>
            <a:r>
              <a:rPr lang="zh-CN" altLang="en-US" sz="2400" b="1" u="none" dirty="0" smtClean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    【</a:t>
            </a:r>
            <a:r>
              <a:rPr lang="zh-CN" altLang="en-US" sz="2400" b="1" u="none" dirty="0" smtClean="0">
                <a:solidFill>
                  <a:srgbClr val="FF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辨析</a:t>
            </a:r>
            <a:r>
              <a:rPr lang="zh-CN" altLang="en-US" sz="2400" b="1" u="none" dirty="0" smtClean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】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　</a:t>
            </a:r>
            <a:r>
              <a:rPr lang="zh-CN" altLang="en-US" sz="2400" b="1" i="1" u="none" dirty="0">
                <a:solidFill>
                  <a:srgbClr val="FF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do with,deal with</a:t>
            </a:r>
            <a:endParaRPr lang="zh-CN" altLang="en-US" sz="2400" b="1" i="1" u="none" dirty="0">
              <a:solidFill>
                <a:srgbClr val="FF0000"/>
              </a:solidFill>
              <a:latin typeface="Times New Roman" pitchFamily="18" charset="0"/>
              <a:ea typeface="方正书宋_GBK" charset="0"/>
              <a:cs typeface="方正书宋_GBK" charset="0"/>
            </a:endParaRPr>
          </a:p>
          <a:p>
            <a:r>
              <a:rPr lang="en-US" altLang="zh-CN" sz="2400" b="1" u="none" dirty="0" smtClean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     (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1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)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do with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意思是“处理”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,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强调处理的对象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,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常与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what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连用。 </a:t>
            </a:r>
            <a:endParaRPr lang="zh-CN" altLang="en-US" sz="2400" b="1" u="none" dirty="0">
              <a:solidFill>
                <a:srgbClr val="000000"/>
              </a:solidFill>
              <a:latin typeface="Times New Roman" pitchFamily="18" charset="0"/>
              <a:ea typeface="NEU-BZ-S92" charset="0"/>
              <a:cs typeface="NEU-BZ-S92" charset="0"/>
            </a:endParaRPr>
          </a:p>
          <a:p>
            <a:pPr marL="0" indent="228600" algn="l"/>
            <a:r>
              <a:rPr lang="zh-CN" altLang="en-US" sz="2400" b="1" i="1" u="none" dirty="0" smtClean="0">
                <a:solidFill>
                  <a:srgbClr val="0000CC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 What </a:t>
            </a:r>
            <a:r>
              <a:rPr lang="zh-CN" altLang="en-US" sz="2400" b="1" i="1" u="none" dirty="0">
                <a:solidFill>
                  <a:srgbClr val="0000CC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will you do with these old books? </a:t>
            </a:r>
            <a:endParaRPr lang="zh-CN" altLang="en-US" sz="2400" b="1" i="1" u="none" dirty="0">
              <a:solidFill>
                <a:srgbClr val="0000CC"/>
              </a:solidFill>
              <a:latin typeface="Times New Roman" pitchFamily="18" charset="0"/>
              <a:ea typeface="方正书宋_GBK" charset="0"/>
              <a:cs typeface="方正书宋_GBK" charset="0"/>
            </a:endParaRPr>
          </a:p>
          <a:p>
            <a:pPr marL="0" indent="0"/>
            <a:r>
              <a:rPr lang="zh-CN" altLang="en-US" sz="2400" b="1" u="none" dirty="0" smtClean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    你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将怎么处理这些旧书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?</a:t>
            </a:r>
            <a:endParaRPr lang="en-US" altLang="zh-CN" sz="2400" b="1" u="none" dirty="0">
              <a:solidFill>
                <a:srgbClr val="000000"/>
              </a:solidFill>
              <a:latin typeface="Times New Roman" pitchFamily="18" charset="0"/>
              <a:ea typeface="方正书宋_GBK" charset="0"/>
              <a:cs typeface="方正书宋_GBK" charset="0"/>
            </a:endParaRPr>
          </a:p>
          <a:p>
            <a:r>
              <a:rPr lang="en-US" altLang="zh-CN" sz="2400" b="1" u="none" dirty="0" smtClean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    (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2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)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deal with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意思是“处理”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,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强调处理的方法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,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常与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how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连用。</a:t>
            </a:r>
            <a:endParaRPr lang="zh-CN" altLang="en-US" sz="2400" b="1" u="none" dirty="0">
              <a:solidFill>
                <a:srgbClr val="000000"/>
              </a:solidFill>
              <a:latin typeface="Times New Roman" pitchFamily="18" charset="0"/>
              <a:ea typeface="NEU-BZ-S92" charset="0"/>
              <a:cs typeface="NEU-BZ-S92" charset="0"/>
            </a:endParaRPr>
          </a:p>
          <a:p>
            <a:pPr marL="0" indent="228600" algn="l"/>
            <a:r>
              <a:rPr lang="zh-CN" altLang="en-US" sz="2400" b="1" i="1" u="none" dirty="0" smtClean="0">
                <a:solidFill>
                  <a:srgbClr val="0000CC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  How </a:t>
            </a:r>
            <a:r>
              <a:rPr lang="zh-CN" altLang="en-US" sz="2400" b="1" i="1" u="none" dirty="0">
                <a:solidFill>
                  <a:srgbClr val="0000CC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will you deal with your problems? </a:t>
            </a:r>
            <a:endParaRPr lang="zh-CN" altLang="en-US" sz="2400" b="1" i="1" u="none" dirty="0">
              <a:solidFill>
                <a:srgbClr val="0000CC"/>
              </a:solidFill>
              <a:latin typeface="Times New Roman" pitchFamily="18" charset="0"/>
              <a:ea typeface="方正书宋_GBK" charset="0"/>
              <a:cs typeface="方正书宋_GBK" charset="0"/>
            </a:endParaRPr>
          </a:p>
          <a:p>
            <a:pPr marL="0" indent="0"/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你将怎样处理你的问题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?</a:t>
            </a:r>
            <a:endParaRPr lang="zh-CN" altLang="en-US" sz="2400" b="1" dirty="0">
              <a:latin typeface="Times New Roman" pitchFamily="18" charset="0"/>
            </a:endParaRPr>
          </a:p>
        </p:txBody>
      </p:sp>
      <p:pic>
        <p:nvPicPr>
          <p:cNvPr id="6" name="图片 5" descr="图片107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6906895" y="4628515"/>
            <a:ext cx="1905000" cy="1428750"/>
          </a:xfrm>
          <a:prstGeom prst="rect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2" dur="80"/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3" dur="80"/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80"/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0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0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10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0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0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0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0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246505" y="600392"/>
            <a:ext cx="5080000" cy="3139440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</a:ln>
        </p:spPr>
        <p:txBody>
          <a:bodyPr>
            <a:spAutoFit/>
          </a:bodyPr>
          <a:lstStyle/>
          <a:p>
            <a:pPr marL="0" indent="228600"/>
            <a:r>
              <a:rPr lang="en-US" altLang="zh-CN" sz="2800" b="1" i="1" u="sng" dirty="0">
                <a:solidFill>
                  <a:srgbClr val="B60A9F"/>
                </a:solidFill>
                <a:latin typeface="Times New Roman" pitchFamily="18" charset="0"/>
                <a:ea typeface="NEU-HZ-S92" charset="0"/>
                <a:cs typeface="NEU-HZ-S92" charset="0"/>
              </a:rPr>
              <a:t>2.Once,I cut my foot on a piece of broken glass. </a:t>
            </a:r>
            <a:endParaRPr lang="en-US" altLang="zh-CN" sz="2800" b="1" i="1" u="sng" dirty="0">
              <a:solidFill>
                <a:srgbClr val="B60A9F"/>
              </a:solidFill>
              <a:latin typeface="Times New Roman" pitchFamily="18" charset="0"/>
              <a:ea typeface="NEU-HZ-S92" charset="0"/>
              <a:cs typeface="NEU-HZ-S92" charset="0"/>
            </a:endParaRPr>
          </a:p>
          <a:p>
            <a:r>
              <a:rPr lang="en-US" altLang="zh-CN" sz="2400" b="1" i="1" u="none" dirty="0" smtClean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    once</a:t>
            </a:r>
            <a:r>
              <a:rPr lang="zh-CN" altLang="en-US" sz="2400" b="1" u="none" dirty="0" smtClean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作副词,意思是“曾经”。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once 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还意为“一次”。</a:t>
            </a:r>
            <a:endParaRPr lang="zh-CN" altLang="en-US" sz="2400" b="1" u="none" dirty="0">
              <a:solidFill>
                <a:srgbClr val="000000"/>
              </a:solidFill>
              <a:latin typeface="Times New Roman" pitchFamily="18" charset="0"/>
              <a:ea typeface="方正书宋_GBK" charset="0"/>
              <a:cs typeface="方正书宋_GBK" charset="0"/>
            </a:endParaRPr>
          </a:p>
          <a:p>
            <a:pPr marL="0" indent="228600"/>
            <a:r>
              <a:rPr lang="zh-CN" altLang="en-US" sz="2400" b="1" i="1" u="none" dirty="0">
                <a:solidFill>
                  <a:srgbClr val="0000CC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He once wanted to be a teacher.</a:t>
            </a:r>
            <a:endParaRPr lang="zh-CN" altLang="en-US" sz="2400" b="1" i="1" u="none" dirty="0">
              <a:solidFill>
                <a:srgbClr val="0000CC"/>
              </a:solidFill>
              <a:latin typeface="Times New Roman" pitchFamily="18" charset="0"/>
              <a:ea typeface="方正书宋_GBK" charset="0"/>
              <a:cs typeface="方正书宋_GBK" charset="0"/>
            </a:endParaRPr>
          </a:p>
          <a:p>
            <a:pPr marL="0" indent="228600"/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他曾想当一名教师。</a:t>
            </a:r>
            <a:endParaRPr lang="zh-CN" altLang="en-US" sz="2400" b="1" u="none" dirty="0">
              <a:solidFill>
                <a:srgbClr val="000000"/>
              </a:solidFill>
              <a:latin typeface="Times New Roman" pitchFamily="18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zh-CN" altLang="en-US" sz="2400" b="1" i="1" u="none" dirty="0">
                <a:solidFill>
                  <a:srgbClr val="0000CC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He plays the piano once a month.</a:t>
            </a:r>
            <a:endParaRPr lang="zh-CN" altLang="en-US" sz="2400" b="1" i="1" u="none" dirty="0">
              <a:solidFill>
                <a:srgbClr val="0000CC"/>
              </a:solidFill>
              <a:latin typeface="Times New Roman" pitchFamily="18" charset="0"/>
              <a:ea typeface="方正书宋_GBK" charset="0"/>
              <a:cs typeface="方正书宋_GBK" charset="0"/>
            </a:endParaRPr>
          </a:p>
          <a:p>
            <a:pPr marL="0" indent="228600"/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他一个月演奏一次钢琴。</a:t>
            </a:r>
            <a:endParaRPr lang="zh-CN" altLang="en-US" sz="2400" b="1" dirty="0">
              <a:solidFill>
                <a:srgbClr val="000000"/>
              </a:solidFill>
              <a:latin typeface="Times New Roman" pitchFamily="18" charset="0"/>
              <a:ea typeface="方正书宋_GBK" charset="0"/>
              <a:cs typeface="方正书宋_GBK" charset="0"/>
            </a:endParaRPr>
          </a:p>
        </p:txBody>
      </p:sp>
      <p:pic>
        <p:nvPicPr>
          <p:cNvPr id="6" name="图片 5" descr="图片107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6055995" y="3280410"/>
            <a:ext cx="1905000" cy="1428750"/>
          </a:xfrm>
          <a:prstGeom prst="rect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181100" y="601028"/>
            <a:ext cx="5080000" cy="3775075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</a:ln>
        </p:spPr>
        <p:txBody>
          <a:bodyPr>
            <a:spAutoFit/>
          </a:bodyPr>
          <a:lstStyle/>
          <a:p>
            <a:pPr marL="0" indent="228600" algn="l"/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【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拓展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】　和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once 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有关的词组:	　</a:t>
            </a:r>
            <a:endParaRPr lang="zh-CN" altLang="en-US" sz="2400" b="1" u="none" dirty="0">
              <a:solidFill>
                <a:srgbClr val="000000"/>
              </a:solidFill>
              <a:latin typeface="Times New Roman" pitchFamily="18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(1)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once more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再次。</a:t>
            </a:r>
            <a:endParaRPr lang="zh-CN" altLang="en-US" sz="2400" b="1" u="none" dirty="0">
              <a:solidFill>
                <a:srgbClr val="000000"/>
              </a:solidFill>
              <a:latin typeface="Times New Roman" pitchFamily="18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(2)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once in a while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偶尔。</a:t>
            </a:r>
            <a:endParaRPr lang="zh-CN" altLang="en-US" sz="2400" b="1" u="none" dirty="0">
              <a:solidFill>
                <a:srgbClr val="000000"/>
              </a:solidFill>
              <a:latin typeface="Times New Roman" pitchFamily="18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(3)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at once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立刻。</a:t>
            </a:r>
            <a:endParaRPr lang="zh-CN" altLang="en-US" sz="2400" b="1" u="none" dirty="0">
              <a:solidFill>
                <a:srgbClr val="000000"/>
              </a:solidFill>
              <a:latin typeface="Times New Roman" pitchFamily="18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(4)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for once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难得一次。</a:t>
            </a:r>
            <a:endParaRPr lang="zh-CN" altLang="en-US" sz="2400" b="1" u="none" dirty="0">
              <a:solidFill>
                <a:srgbClr val="000000"/>
              </a:solidFill>
              <a:latin typeface="Times New Roman" pitchFamily="18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(5)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once and for all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彻底地。</a:t>
            </a:r>
            <a:endParaRPr lang="zh-CN" altLang="en-US" sz="2400" b="1" u="none" dirty="0">
              <a:solidFill>
                <a:srgbClr val="000000"/>
              </a:solidFill>
              <a:latin typeface="Times New Roman" pitchFamily="18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(6)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once or twice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一两次。</a:t>
            </a:r>
            <a:endParaRPr lang="zh-CN" altLang="en-US" sz="2400" b="1" u="none" dirty="0">
              <a:solidFill>
                <a:srgbClr val="000000"/>
              </a:solidFill>
              <a:latin typeface="Times New Roman" pitchFamily="18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(7)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once upon a time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从前。</a:t>
            </a:r>
            <a:endParaRPr lang="zh-CN" altLang="en-US" sz="2400" b="1" u="none" dirty="0">
              <a:solidFill>
                <a:srgbClr val="000000"/>
              </a:solidFill>
              <a:latin typeface="Times New Roman" pitchFamily="18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(8)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all at once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一下子。</a:t>
            </a:r>
            <a:endParaRPr lang="zh-CN" altLang="en-US" sz="2400" b="1" u="none" dirty="0">
              <a:solidFill>
                <a:srgbClr val="000000"/>
              </a:solidFill>
              <a:latin typeface="Times New Roman" pitchFamily="18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(9)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never once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从未。</a:t>
            </a:r>
            <a:endParaRPr lang="zh-CN" altLang="en-US" sz="2400" b="1" dirty="0">
              <a:solidFill>
                <a:srgbClr val="000000"/>
              </a:solidFill>
              <a:latin typeface="Times New Roman" pitchFamily="18" charset="0"/>
              <a:ea typeface="方正书宋_GBK" charset="0"/>
              <a:cs typeface="方正书宋_GBK" charset="0"/>
            </a:endParaRPr>
          </a:p>
        </p:txBody>
      </p:sp>
      <p:pic>
        <p:nvPicPr>
          <p:cNvPr id="6" name="图片 5" descr="图片107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5925820" y="3660140"/>
            <a:ext cx="1905000" cy="1428750"/>
          </a:xfrm>
          <a:prstGeom prst="rect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10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10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10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A7C6E5"/>
      </a:accent1>
      <a:accent2>
        <a:srgbClr val="333399"/>
      </a:accent2>
      <a:accent3>
        <a:srgbClr val="FFFFFF"/>
      </a:accent3>
      <a:accent4>
        <a:srgbClr val="000000"/>
      </a:accent4>
      <a:accent5>
        <a:srgbClr val="D0DFEF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A7C6E5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0DFEF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7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9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2379</Words>
  <Application>Kingsoft Office WPP</Application>
  <PresentationFormat>全屏显示(4:3)</PresentationFormat>
  <Paragraphs>110</Paragraphs>
  <Slides>11</Slides>
  <Notes>1</Notes>
  <HiddenSlides>0</HiddenSlides>
  <MMClips>1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12" baseType="lpstr">
      <vt:lpstr>默认设计模板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Administrator</dc:creator>
  <cp:lastModifiedBy>Administrator</cp:lastModifiedBy>
  <cp:revision>80</cp:revision>
  <dcterms:created xsi:type="dcterms:W3CDTF">2015-11-21T07:20:00Z</dcterms:created>
  <dcterms:modified xsi:type="dcterms:W3CDTF">2017-02-07T06:22:48Z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2052-10.8.0.5391</vt:lpwstr>
  </property>
</Properties>
</file>